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CCDF-CB23-6FB5-463E-4F3F5CCE0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38A7F-9593-D480-67C6-61B112C42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3FC89-2283-2037-32CD-FFA0786E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68377-CD16-526F-08F6-3DAED09D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CE0D5-4EE2-7BEF-2EFE-0C2016C42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2CD8-89E1-2B99-A7D0-3F1ABD55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B15D1-60FF-ADFB-01CF-A5FA50E02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B011-AD1D-60F1-39B4-70DAFC16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90FBB-3597-80BD-87FD-FEB77EC00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AC062-21A1-8293-4C36-CD55E97C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04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34B0D8-AB27-87C4-7537-3616CBD85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1BB6D-764A-9970-86CD-ED857A8EE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0CFA7-DA19-413B-E619-8319D530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9E6A2-5AD6-8246-31EE-75D1B4CA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897EC-ADD3-20F1-98BA-83E1B32B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8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CA7C-4B1B-FB6B-B933-85D91059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9814-557A-02B2-7C4B-B97D5781C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52250-8CA5-AA6B-6B66-F86AA09C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C978D-C457-E2C4-D804-28B52C7D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D6F92-8EC7-DBBE-644D-CE0AB0C2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1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D908-F230-7C4B-994B-7AC073C0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4A064-8C0B-0DBD-8635-CD6204B59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0DA0E-6E2C-F058-F9C3-7A9D11B66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7AC97-58E8-ACA7-25F9-062B8AA2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83F27-422A-BB5D-7C34-A7965586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4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0E39-A013-0483-86C1-869AA6ED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8C508-9AFA-E113-2BB2-28DCF3766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2588F-241F-3889-9533-C9D004823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6C18F-FDC1-48E4-7D1C-5F5084D4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F98D8-981A-32E5-8373-8CAB4B17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DE9AA-4F8B-C3D8-63E4-819563A8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5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F3D9-3D32-A457-C254-4D16D040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D1B0D-569C-FA98-A141-1BD68C214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A428-6731-9B40-10C3-9EFA9A939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FACF1-CA48-6E2C-A310-BCCBC2C62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21E46-6E05-A6FA-DD7A-F1F17F1F2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37857-E952-E708-D25F-AF7AB32A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1AC564-87A4-FB56-3E88-3D9FD91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D4329-6141-FF5A-3F07-7259899D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5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DBD9-A629-2CDF-6770-B1E08528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03964-BB5F-5912-5C20-C16DAAD29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9C236-1478-B659-73F4-3F15973F2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7F651-7F8B-FB81-DE6E-2BE4440A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44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E251C-FFF2-97A5-BB43-A230D001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FAB1F-EAF0-DD41-FFAD-671CF4F8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6725-C06F-B962-3510-84CA6CB44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4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F960-1CB0-A13C-33E0-EFAAE314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5FDE3-0AE4-A17B-27A1-F388A00FC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A153E-E681-60E8-559B-5658E4780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73052-8E81-2552-F8A0-14311C5C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F8C36-C254-A923-B550-B0E158B7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7A901-9551-1D00-0693-F0EAA962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38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1BC8-2457-E048-46AB-C6CC6C9B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773ADF-E1C5-BC73-12ED-96B65C694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86A6A-042B-9852-41F1-96EB6B3B5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CD23C-CC4C-DC55-755C-11BD4BA1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1627E-41D9-6609-2E44-1E19A58C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E4331-041B-4101-E54D-532C9E00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8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059DD-54F6-5368-CEF3-A54FDB16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4A828-971B-1C64-ED34-CE3A22BB0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B42FA-6354-490D-BF60-6A0278DCA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77D153-4526-44E9-9A6B-989E356731F8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E03B8-4CA3-2D1C-667C-6E1B5A67B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9C14-8897-639A-8BC2-BFECC03C7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2EB022-1686-4850-ADA4-C408FCEB9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F3E3F8A0-385A-4F9A-A5ED-19E71F1711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38DC5-9369-7432-15EC-F5244CB61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Technology Value Stream</a:t>
            </a:r>
            <a:br>
              <a:rPr lang="en-US" sz="5200">
                <a:solidFill>
                  <a:srgbClr val="FFFFFF"/>
                </a:solidFill>
              </a:rPr>
            </a:b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D7209-6375-A478-94C1-AF4328471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Kyle Marlia-Conner</a:t>
            </a:r>
          </a:p>
          <a:p>
            <a:r>
              <a:rPr lang="en-US" sz="2200">
                <a:solidFill>
                  <a:srgbClr val="FFFFFF"/>
                </a:solidFill>
              </a:rPr>
              <a:t>06/01/25</a:t>
            </a:r>
          </a:p>
          <a:p>
            <a:r>
              <a:rPr lang="en-US" sz="2200" dirty="0">
                <a:solidFill>
                  <a:srgbClr val="FFFFFF"/>
                </a:solidFill>
              </a:rPr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22909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3A83C-9CC9-DA02-E910-5232870F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100" b="1"/>
              <a:t>Introduction to the Technology Value Stream</a:t>
            </a:r>
            <a:br>
              <a:rPr lang="en-US" sz="310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DE1D-8576-6BD3-572F-598462673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A technology value stream is the sequence of activities required to convert a business idea into a deliverable IT product or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In DevOps, optimizing the value stream reduces delays, improves quality, and enhances responsiveness.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These streams include everything from coding and testing to infrastructure provisioning and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 The goals of this are to shorten feedback loops, reduce waste, increase delivery speed, and continuously improve software quality.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B5A11-4ACD-1934-E1B1-7C28D58C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4" r="42441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5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0304C-384C-4AC7-BEE5-E443FCA8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 b="1"/>
              <a:t>Lead Time vs. Processing Time</a:t>
            </a:r>
            <a:br>
              <a:rPr lang="en-US" sz="3700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5A338-536E-2D72-0EFF-97C1B7E3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Lead Time</a:t>
            </a:r>
            <a:r>
              <a:rPr lang="en-US" sz="1900"/>
              <a:t>: The total elapsed time from the moment a request is made by the customer to the moment it is delivered.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Processing Time</a:t>
            </a:r>
            <a:r>
              <a:rPr lang="en-US" sz="1900"/>
              <a:t>: The actual time spent actively working on the task or request.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Often, lead time is much longer than processing time due to delays, waiting, approvals, and handoffs.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In DevOps, identifying and minimizing this gap is key to improving overall system performance and user satisfaction.</a:t>
            </a:r>
          </a:p>
          <a:p>
            <a:endParaRPr lang="en-US" sz="1900"/>
          </a:p>
        </p:txBody>
      </p:sp>
      <p:pic>
        <p:nvPicPr>
          <p:cNvPr id="5" name="Picture 4" descr="Hourglass and a calendar">
            <a:extLst>
              <a:ext uri="{FF2B5EF4-FFF2-40B4-BE49-F238E27FC236}">
                <a16:creationId xmlns:a16="http://schemas.microsoft.com/office/drawing/2014/main" id="{8333DE54-E223-D0EF-AFCA-CF7D8954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77" r="2" b="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2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F40F2-F148-73E5-3897-61BD9794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US" sz="2800" b="1"/>
              <a:t>Common Scenario – Long Deployment Lead Times</a:t>
            </a:r>
            <a:br>
              <a:rPr lang="en-US" sz="2800"/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AE3EB-597C-7D08-2ECE-382D500C2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Many traditional IT organizations face deployment lead times of several weeks or even months.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Common factors: siloed teams, manual testing and approval processes, inefficient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These long cycles delay feedback, complicate troubleshooting, and increase the cost of changes.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82BDE4F9-3485-45E3-CE60-3FAE22C02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61902"/>
            <a:ext cx="5334197" cy="53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7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5B50-4221-2625-CDA4-458E02BE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400" b="1"/>
              <a:t>The DevOps Ideal – Deployment in Minutes</a:t>
            </a:r>
            <a:br>
              <a:rPr lang="en-US" sz="3400"/>
            </a:b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55892-FC1F-DCDC-9BFD-911A5089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DevOps aims to achieve deployment lead times in minutes by removing unnecessary manual steps and embracing automation.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Continuous Integration/Delivery (CI/CD), automated testing, version control, and infrastructure as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Frequent, small, reliable deployments improve agility and reduce the risk of large-scale failures.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Companies like Netflix and Amazon exemplify this approach, deploying multiple times per day.</a:t>
            </a:r>
          </a:p>
          <a:p>
            <a:endParaRPr lang="en-US" sz="1700" dirty="0"/>
          </a:p>
        </p:txBody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034BD019-5CA7-010F-020C-0F99AF4C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03" r="20356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7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B7FE9-B758-0039-56D9-095FE4F5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 b="1"/>
              <a:t>Tools &amp; Practices That Reduce Lead Time</a:t>
            </a:r>
            <a:br>
              <a:rPr lang="en-US" sz="3700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B5E4-6171-202A-CDAB-D37C024C8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Continuous Integration (CI)</a:t>
            </a:r>
            <a:r>
              <a:rPr lang="en-US" sz="1600"/>
              <a:t>: Automatically integrates and tests code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Continuous Delivery (CD)</a:t>
            </a:r>
            <a:r>
              <a:rPr lang="en-US" sz="1600"/>
              <a:t>: Automates deployment, making every change releasable.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Infrastructure as Code (IaC)</a:t>
            </a:r>
            <a:r>
              <a:rPr lang="en-US" sz="1600"/>
              <a:t>: Uses code to manage and provision infrastructure, ensuring consistency.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Automated Testing</a:t>
            </a:r>
            <a:r>
              <a:rPr lang="en-US" sz="1600"/>
              <a:t>: Immediate validation of code correctness.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Agile and Cross-functional Teams</a:t>
            </a:r>
            <a:r>
              <a:rPr lang="en-US" sz="1600"/>
              <a:t>: Improves collaboration, reduces handoffs</a:t>
            </a:r>
          </a:p>
          <a:p>
            <a:endParaRPr lang="en-US" sz="1600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492AD426-63E5-5EAD-2D2D-9240AA8A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91" r="11667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55A77-17E0-683E-E88A-0302D815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 b="1"/>
              <a:t>Benefits of Optimizing the Value Stream</a:t>
            </a:r>
            <a:br>
              <a:rPr lang="en-US" sz="3700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C756-9C7D-6820-EC2D-CCE01A5E0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Enables faster innovation and delivery of new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Improves customer satisfaction through quicker response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Reduces operational risk by catching issues earlier.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Empowers teams to collaborate more effectively and own the deployment lifecycle.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Leads to more predictable and manageable releases.</a:t>
            </a:r>
          </a:p>
          <a:p>
            <a:endParaRPr lang="en-US" sz="1900"/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D1500826-0800-7714-D9C5-46E7C66A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47" r="28952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1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BD44C-7A0D-09DC-70D2-982CF2B4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/>
              <a:t>Conclusion</a:t>
            </a:r>
            <a:br>
              <a:rPr lang="en-US" sz="4000"/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9215-8115-F62F-ECAD-5AC93C34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The technology value stream is foundational to understanding and improving software delivery.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By distinguishing between lead time and processing time, organizations can target inefficiencies.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DevOps methodologies dramatically reduce lead times, enabling near-instant feedback and faster innovation.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Embracing tools like CI/CD and IaC transforms how modern software is developed and delivered.</a:t>
            </a:r>
          </a:p>
          <a:p>
            <a:endParaRPr lang="en-US" sz="1900"/>
          </a:p>
        </p:txBody>
      </p:sp>
      <p:pic>
        <p:nvPicPr>
          <p:cNvPr id="13" name="Picture 12" descr="A 3D pattern of ring shapes connected by lines">
            <a:extLst>
              <a:ext uri="{FF2B5EF4-FFF2-40B4-BE49-F238E27FC236}">
                <a16:creationId xmlns:a16="http://schemas.microsoft.com/office/drawing/2014/main" id="{5B0EC170-F54E-622C-5EAE-44B51AFC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1" r="41333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0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4C703-21C2-5753-E9CC-079E23F6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D739-DC62-C033-33E4-B6B08D5A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effectLst/>
              </a:rPr>
              <a:t>Kim, G., Humble, J., Debois, P., &amp; Willis, J. (2021). Agile, Continuous Delivery, and The Three Ways. In </a:t>
            </a:r>
            <a:r>
              <a:rPr lang="en-US" sz="2200" i="1" dirty="0">
                <a:effectLst/>
              </a:rPr>
              <a:t>The DevOps Handbook: How to Create World-Class Agility, Reliability, &amp; Security in Technology Organizations</a:t>
            </a:r>
            <a:r>
              <a:rPr lang="en-US" sz="2200" dirty="0">
                <a:effectLst/>
              </a:rPr>
              <a:t> (2nd ed., pp. 8–11). essay, IT Revolution Press.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effectLst/>
              </a:rPr>
              <a:t>Atlassian. (n.d.). </a:t>
            </a:r>
            <a:r>
              <a:rPr lang="en-US" sz="2200" i="1" dirty="0">
                <a:effectLst/>
              </a:rPr>
              <a:t>What is </a:t>
            </a:r>
            <a:r>
              <a:rPr lang="en-US" sz="2200" i="1" dirty="0" err="1">
                <a:effectLst/>
              </a:rPr>
              <a:t>devops</a:t>
            </a:r>
            <a:r>
              <a:rPr lang="en-US" sz="2200" i="1" dirty="0">
                <a:effectLst/>
              </a:rPr>
              <a:t>?</a:t>
            </a:r>
            <a:r>
              <a:rPr lang="en-US" sz="2200" dirty="0">
                <a:effectLst/>
              </a:rPr>
              <a:t> https://www.atlassian.com/devops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effectLst/>
              </a:rPr>
              <a:t>Brown, N. (2021, May 24). </a:t>
            </a:r>
            <a:r>
              <a:rPr lang="en-US" sz="2200" i="1" dirty="0">
                <a:effectLst/>
              </a:rPr>
              <a:t>Taking </a:t>
            </a:r>
            <a:r>
              <a:rPr lang="en-US" sz="2200" i="1" dirty="0" err="1">
                <a:effectLst/>
              </a:rPr>
              <a:t>devsecops</a:t>
            </a:r>
            <a:r>
              <a:rPr lang="en-US" sz="2200" i="1" dirty="0">
                <a:effectLst/>
              </a:rPr>
              <a:t> to the next level with value stream mapping</a:t>
            </a:r>
            <a:r>
              <a:rPr lang="en-US" sz="2200" dirty="0">
                <a:effectLst/>
              </a:rPr>
              <a:t>. SEI Blog. https://insights.sei.cmu.edu/blog/taking-devsecops-to-the-next-level-with-value-stream-mapping/#:~:text=In%20fact%2C%20The%20DevOps%20Handbook,That%20process%20includes%20product%20management 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12497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638</Words>
  <Application>Microsoft Office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The Technology Value Stream </vt:lpstr>
      <vt:lpstr>Introduction to the Technology Value Stream </vt:lpstr>
      <vt:lpstr>Lead Time vs. Processing Time </vt:lpstr>
      <vt:lpstr>Common Scenario – Long Deployment Lead Times </vt:lpstr>
      <vt:lpstr>The DevOps Ideal – Deployment in Minutes </vt:lpstr>
      <vt:lpstr>Tools &amp; Practices That Reduce Lead Time </vt:lpstr>
      <vt:lpstr>Benefits of Optimizing the Value Stream </vt:lpstr>
      <vt:lpstr>Conclusion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Marlia-Conner</dc:creator>
  <cp:lastModifiedBy>Kyle Marlia-Conner</cp:lastModifiedBy>
  <cp:revision>4</cp:revision>
  <dcterms:created xsi:type="dcterms:W3CDTF">2025-05-31T20:12:59Z</dcterms:created>
  <dcterms:modified xsi:type="dcterms:W3CDTF">2025-06-02T05:16:56Z</dcterms:modified>
</cp:coreProperties>
</file>